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31"/>
  </p:notesMasterIdLst>
  <p:sldIdLst>
    <p:sldId id="292" r:id="rId3"/>
    <p:sldId id="323" r:id="rId4"/>
    <p:sldId id="354" r:id="rId5"/>
    <p:sldId id="352" r:id="rId6"/>
    <p:sldId id="353" r:id="rId7"/>
    <p:sldId id="306" r:id="rId8"/>
    <p:sldId id="322" r:id="rId9"/>
    <p:sldId id="311" r:id="rId10"/>
    <p:sldId id="369" r:id="rId11"/>
    <p:sldId id="370" r:id="rId12"/>
    <p:sldId id="259" r:id="rId13"/>
    <p:sldId id="356" r:id="rId14"/>
    <p:sldId id="315" r:id="rId15"/>
    <p:sldId id="357" r:id="rId16"/>
    <p:sldId id="358" r:id="rId17"/>
    <p:sldId id="320" r:id="rId18"/>
    <p:sldId id="360" r:id="rId19"/>
    <p:sldId id="366" r:id="rId20"/>
    <p:sldId id="365" r:id="rId21"/>
    <p:sldId id="364" r:id="rId22"/>
    <p:sldId id="367" r:id="rId23"/>
    <p:sldId id="368" r:id="rId24"/>
    <p:sldId id="363" r:id="rId25"/>
    <p:sldId id="362" r:id="rId26"/>
    <p:sldId id="361" r:id="rId27"/>
    <p:sldId id="359" r:id="rId28"/>
    <p:sldId id="371" r:id="rId29"/>
    <p:sldId id="34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191"/>
    <a:srgbClr val="600000"/>
    <a:srgbClr val="800000"/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78508" autoAdjust="0"/>
  </p:normalViewPr>
  <p:slideViewPr>
    <p:cSldViewPr>
      <p:cViewPr>
        <p:scale>
          <a:sx n="55" d="100"/>
          <a:sy n="55" d="100"/>
        </p:scale>
        <p:origin x="-2502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940CC-375F-478B-A5AD-9950B5B21E9F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9489E-246D-4617-9EB6-30CB5E7F7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0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Pathway</a:t>
            </a:r>
            <a:r>
              <a:rPr lang="en-US" baseline="0" dirty="0" smtClean="0"/>
              <a:t> themes</a:t>
            </a:r>
          </a:p>
          <a:p>
            <a:r>
              <a:rPr lang="en-US" baseline="0" dirty="0" smtClean="0"/>
              <a:t>Mix of teachers (academic, CTE, School admin, district admin, other)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489E-246D-4617-9EB6-30CB5E7F71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77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HS-LS2-7. Design, evaluate, and refine a solution for reducing the impacts of human activities on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</a:t>
            </a:r>
            <a:endParaRPr lang="en-US" dirty="0" smtClean="0"/>
          </a:p>
          <a:p>
            <a:pPr rt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biodiversity.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489E-246D-4617-9EB6-30CB5E7F71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39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CA-HIST11-11.5 Trace the impact of, need for, and controversies associated with environmental conservation, expansion of the national park system, and the development of envi­ronmental protection laws, with particular attention to the interaction between environmental protection advocates and property rights advocates. </a:t>
            </a:r>
          </a:p>
          <a:p>
            <a:endParaRPr lang="en-US" dirty="0" smtClean="0"/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Environmental Policy Act (1969)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 Air Act (1970) 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Water Act (1972)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Safe Drinking Water Act (1974)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Comprehensive Environmental Response, Compensation and Liability Act (1980)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Pollution Prevention Act (1990)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489E-246D-4617-9EB6-30CB5E7F71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70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CA-HIST11-11.5 Trace the impact of, need for, and controversies associated with environmental conservation, expansion of the national park system, and the development of envi­ronmental protection laws, with particular attention to the interaction between environmental protection advocates and property rights advocates. </a:t>
            </a:r>
          </a:p>
          <a:p>
            <a:endParaRPr lang="en-US" dirty="0" smtClean="0"/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Environmental Policy Act (1969)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 Air Act (1970) 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Water Act (1972)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Safe Drinking Water Act (1974)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Comprehensive Environmental Response, Compensation and Liability Act (1980)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Pollution Prevention Act (1990)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489E-246D-4617-9EB6-30CB5E7F71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70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CA-HIST11-11.5 Trace the impact of, need for, and controversies associated with environmental conservation, expansion of the national park system, and the development of envi­ronmental protection laws, with particular attention to the interaction between environmental protection advocates and property rights advocates. </a:t>
            </a:r>
          </a:p>
          <a:p>
            <a:endParaRPr lang="en-US" dirty="0" smtClean="0"/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Environmental Policy Act (1969)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 Air Act (1970) 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Water Act (1972)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Safe Drinking Water Act (1974)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Comprehensive Environmental Response, Compensation and Liability Act (1980)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Pollution Prevention Act (1990)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489E-246D-4617-9EB6-30CB5E7F71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70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CA-HIST11-11.5 Trace the impact of, need for, and controversies associated with environmental conservation, expansion of the national park system, and the development of envi­ronmental protection laws, with particular attention to the interaction between environmental protection advocates and property rights advocates. </a:t>
            </a:r>
          </a:p>
          <a:p>
            <a:endParaRPr lang="en-US" dirty="0" smtClean="0"/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Environmental Policy Act (1969)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 Air Act (1970) 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Water Act (1972)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Safe Drinking Water Act (1974)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Comprehensive Environmental Response, Compensation and Liability Act (1980)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Pollution Prevention Act (1990)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489E-246D-4617-9EB6-30CB5E7F71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70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CA-HIST11-11.5 Trace the impact of, need for, and controversies associated with environmental conservation, expansion of the national park system, and the development of envi­ronmental protection laws, with particular attention to the interaction between environmental protection advocates and property rights advocates. </a:t>
            </a:r>
          </a:p>
          <a:p>
            <a:endParaRPr lang="en-US" dirty="0" smtClean="0"/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Environmental Policy Act (1969)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 Air Act (1970) 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Water Act (1972)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Safe Drinking Water Act (1974)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Comprehensive Environmental Response, Compensation and Liability Act (1980)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Pollution Prevention Act (1990)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489E-246D-4617-9EB6-30CB5E7F71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70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CA-HIST11-11.5 Trace the impact of, need for, and controversies associated with environmental conservation, expansion of the national park system, and the development of envi­ronmental protection laws, with particular attention to the interaction between environmental protection advocates and property rights advocates. </a:t>
            </a:r>
          </a:p>
          <a:p>
            <a:endParaRPr lang="en-US" dirty="0" smtClean="0"/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Environmental Policy Act (1969)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 Air Act (1970) 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Water Act (1972)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Safe Drinking Water Act (1974)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Comprehensive Environmental Response, Compensation and Liability Act (1980)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Pollution Prevention Act (1990)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489E-246D-4617-9EB6-30CB5E7F71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70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CA-HIST11-11.5 Trace the impact of, need for, and controversies associated with environmental conservation, expansion of the national park system, and the development of envi­ronmental protection laws, with particular attention to the interaction between environmental protection advocates and property rights advocates. </a:t>
            </a:r>
          </a:p>
          <a:p>
            <a:endParaRPr lang="en-US" dirty="0" smtClean="0"/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Environmental Policy Act (1969)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 Air Act (1970) 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Water Act (1972)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Safe Drinking Water Act (1974)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Comprehensive Environmental Response, Compensation and Liability Act (1980)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Pollution Prevention Act (1990)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489E-246D-4617-9EB6-30CB5E7F71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70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CA-HIST11-11.5 Trace the impact of, need for, and controversies associated with environmental conservation, expansion of the national park system, and the development of envi­ronmental protection laws, with particular attention to the interaction between environmental protection advocates and property rights advocates. </a:t>
            </a:r>
          </a:p>
          <a:p>
            <a:endParaRPr lang="en-US" dirty="0" smtClean="0"/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Environmental Policy Act (1969)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 Air Act (1970) 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Water Act (1972)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Safe Drinking Water Act (1974)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Comprehensive Environmental Response, Compensation and Liability Act (1980)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Pollution Prevention Act (1990)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489E-246D-4617-9EB6-30CB5E7F71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70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CA-HIST11-11.5 Trace the impact of, need for, and controversies associated with environmental conservation, expansion of the national park system, and the development of envi­ronmental protection laws, with particular attention to the interaction between environmental protection advocates and property rights advocates. </a:t>
            </a:r>
          </a:p>
          <a:p>
            <a:endParaRPr lang="en-US" dirty="0" smtClean="0"/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Environmental Policy Act (1969)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 Air Act (1970) 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Water Act (1972)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Safe Drinking Water Act (1974)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Comprehensive Environmental Response, Compensation and Liability Act (1980)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Pollution Prevention Act (1990)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489E-246D-4617-9EB6-30CB5E7F71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70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Pathway</a:t>
            </a:r>
            <a:r>
              <a:rPr lang="en-US" baseline="0" dirty="0" smtClean="0"/>
              <a:t> themes</a:t>
            </a:r>
          </a:p>
          <a:p>
            <a:r>
              <a:rPr lang="en-US" baseline="0" dirty="0" smtClean="0"/>
              <a:t>Mix of teachers (academic, CTE, School admin, district admin, other)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489E-246D-4617-9EB6-30CB5E7F71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77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CA-HIST11-11.5 Trace the impact of, need for, and controversies associated with environmental conservation, expansion of the national park system, and the development of envi­ronmental protection laws, with particular attention to the interaction between environmental protection advocates and property rights advocates. </a:t>
            </a:r>
          </a:p>
          <a:p>
            <a:endParaRPr lang="en-US" dirty="0" smtClean="0"/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Environmental Policy Act (1969)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 Air Act (1970) 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Water Act (1972)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Safe Drinking Water Act (1974)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Comprehensive Environmental Response, Compensation and Liability Act (1980)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Pollution Prevention Act (1990)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489E-246D-4617-9EB6-30CB5E7F719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70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CA-HIST11-11.5 Trace the impact of, need for, and controversies associated with environmental conservation, expansion of the national park system, and the development of envi­ronmental protection laws, with particular attention to the interaction between environmental protection advocates and property rights advocates. </a:t>
            </a:r>
          </a:p>
          <a:p>
            <a:endParaRPr lang="en-US" dirty="0" smtClean="0"/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Environmental Policy Act (1969)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 Air Act (1970) 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Water Act (1972)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Safe Drinking Water Act (1974)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Comprehensive Environmental Response, Compensation and Liability Act (1980)</a:t>
            </a: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Pollution Prevention Act (1990)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489E-246D-4617-9EB6-30CB5E7F71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70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495300"/>
            <a:ext cx="6858000" cy="5143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Visit</a:t>
            </a:r>
            <a:r>
              <a:rPr lang="en-US" baseline="0" dirty="0" smtClean="0"/>
              <a:t> us online today at www.ConnectEdCalifornia.org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BCE80A7-7F5C-4CC7-896C-40DB0060CB78}" type="datetimeFigureOut">
              <a:rPr lang="en-US" smtClean="0">
                <a:solidFill>
                  <a:prstClr val="black"/>
                </a:solidFill>
              </a:rPr>
              <a:pPr/>
              <a:t>2/28/2014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32CD0C-8398-4BF8-8133-BE36EB6F2802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495300"/>
            <a:ext cx="6858000" cy="5143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9404">
              <a:defRPr/>
            </a:pPr>
            <a:r>
              <a:rPr lang="en-US" dirty="0"/>
              <a:t>Linked Learning is an approach. </a:t>
            </a:r>
          </a:p>
          <a:p>
            <a:pPr defTabSz="899404">
              <a:defRPr/>
            </a:pPr>
            <a:endParaRPr lang="en-US" dirty="0"/>
          </a:p>
          <a:p>
            <a:r>
              <a:rPr lang="en-US" dirty="0"/>
              <a:t>Think of it as an umbrella for a variety of models. </a:t>
            </a:r>
          </a:p>
          <a:p>
            <a:endParaRPr lang="en-US" dirty="0"/>
          </a:p>
          <a:p>
            <a:r>
              <a:rPr lang="en-US" dirty="0"/>
              <a:t>In order to be under the umbrella, those models must have the core components of Linked Learning in place. </a:t>
            </a:r>
          </a:p>
          <a:p>
            <a:endParaRPr lang="en-US" dirty="0"/>
          </a:p>
          <a:p>
            <a:r>
              <a:rPr lang="en-US" dirty="0"/>
              <a:t>You may have heard of career academies, or smaller learning communities, or small themed schools. </a:t>
            </a:r>
          </a:p>
          <a:p>
            <a:endParaRPr lang="en-US" dirty="0"/>
          </a:p>
          <a:p>
            <a:r>
              <a:rPr lang="en-US" dirty="0"/>
              <a:t>They can all be Linked Learning pathways if they have the core components in place.</a:t>
            </a:r>
            <a:endParaRPr lang="en-US" dirty="0">
              <a:sym typeface="Calibri" charset="0"/>
            </a:endParaRPr>
          </a:p>
          <a:p>
            <a:endParaRPr lang="en-US" b="1" dirty="0"/>
          </a:p>
          <a:p>
            <a:r>
              <a:rPr lang="en-US" b="1" dirty="0"/>
              <a:t>Core Components of Linked Learning</a:t>
            </a:r>
          </a:p>
          <a:p>
            <a:endParaRPr lang="en-US" b="1" dirty="0"/>
          </a:p>
          <a:p>
            <a:r>
              <a:rPr lang="en-US" b="1" dirty="0"/>
              <a:t>Rigorous academics. </a:t>
            </a:r>
            <a:r>
              <a:rPr lang="en-US" dirty="0"/>
              <a:t>The academic component of Linked Learning includes college preparatory English language arts, mathematics, science, history, and foreign language courses.</a:t>
            </a:r>
            <a:endParaRPr lang="en-US" sz="1600" dirty="0"/>
          </a:p>
          <a:p>
            <a:endParaRPr lang="en-US" sz="1600" b="1" dirty="0"/>
          </a:p>
          <a:p>
            <a:r>
              <a:rPr lang="en-US" sz="1600" b="1" dirty="0"/>
              <a:t>Real-world technical skills. </a:t>
            </a:r>
            <a:r>
              <a:rPr lang="en-US" dirty="0"/>
              <a:t>A challenging technical component of three or more courses that help students gain the knowledge and skills that can give them a head start on a successful career.</a:t>
            </a:r>
          </a:p>
          <a:p>
            <a:endParaRPr lang="en-US" sz="1600" b="1" dirty="0"/>
          </a:p>
          <a:p>
            <a:r>
              <a:rPr lang="en-US" sz="1600" b="1" dirty="0"/>
              <a:t>Work-based learning. </a:t>
            </a:r>
            <a:r>
              <a:rPr lang="en-US" dirty="0"/>
              <a:t>A series of work-based learning opportunities that begin with mentoring and job shadowing and evolve into intensive internships, school-based enterprises, or virtual apprenticeships.</a:t>
            </a:r>
          </a:p>
          <a:p>
            <a:endParaRPr lang="en-US" sz="1600" b="1" dirty="0"/>
          </a:p>
          <a:p>
            <a:r>
              <a:rPr lang="en-US" sz="1600" b="1" dirty="0"/>
              <a:t>Personalized supports. </a:t>
            </a:r>
            <a:r>
              <a:rPr lang="en-US" dirty="0"/>
              <a:t>Student supports including college and career guidance, academic counseling, and supplemental instruction in reading, writing, and mathematics that help students master the academic and technical learning. </a:t>
            </a:r>
            <a:endParaRPr lang="en-US" dirty="0">
              <a:sym typeface="Calibri" charset="0"/>
            </a:endParaRPr>
          </a:p>
          <a:p>
            <a:endParaRPr lang="en-US" dirty="0">
              <a:sym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BCE80A7-7F5C-4CC7-896C-40DB0060CB78}" type="datetimeFigureOut">
              <a:rPr lang="en-US" smtClean="0">
                <a:solidFill>
                  <a:prstClr val="black"/>
                </a:solidFill>
              </a:rPr>
              <a:pPr/>
              <a:t>2/28/2014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32CD0C-8398-4BF8-8133-BE36EB6F280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8638" indent="-168638"/>
            <a:r>
              <a:rPr lang="en-US" b="0" dirty="0" smtClean="0"/>
              <a:t>Pathway</a:t>
            </a:r>
            <a:r>
              <a:rPr lang="en-US" b="0" baseline="0" dirty="0" smtClean="0"/>
              <a:t> s</a:t>
            </a:r>
            <a:r>
              <a:rPr lang="en-US" b="0" dirty="0" smtClean="0"/>
              <a:t>tudent learning outcomes</a:t>
            </a:r>
            <a:r>
              <a:rPr lang="en-US" b="0" baseline="0" dirty="0" smtClean="0"/>
              <a:t> describe what we want graduates to know and be able to do – in the context of the career theme</a:t>
            </a:r>
          </a:p>
          <a:p>
            <a:pPr marL="168638" indent="-168638" defTabSz="899404">
              <a:defRPr/>
            </a:pPr>
            <a:endParaRPr lang="en-US" dirty="0" smtClean="0"/>
          </a:p>
          <a:p>
            <a:pPr marL="168638" indent="-168638" defTabSz="899404">
              <a:defRPr/>
            </a:pPr>
            <a:r>
              <a:rPr lang="en-US" dirty="0" smtClean="0"/>
              <a:t>Pathways that provide personalized support to</a:t>
            </a:r>
            <a:r>
              <a:rPr lang="en-US" baseline="0" dirty="0" smtClean="0"/>
              <a:t> </a:t>
            </a:r>
            <a:r>
              <a:rPr lang="en-US" dirty="0" smtClean="0"/>
              <a:t>integrate academic and technical/professional learning through real world application and </a:t>
            </a:r>
            <a:br>
              <a:rPr lang="en-US" dirty="0" smtClean="0"/>
            </a:br>
            <a:r>
              <a:rPr lang="en-US" dirty="0" smtClean="0"/>
              <a:t>work-based learning, have a better chance of graduating with the knowledge, skills and dispositions necessary for college and career </a:t>
            </a:r>
            <a:br>
              <a:rPr lang="en-US" dirty="0" smtClean="0"/>
            </a:br>
            <a:r>
              <a:rPr lang="en-US" dirty="0" smtClean="0"/>
              <a:t>readiness</a:t>
            </a:r>
            <a:r>
              <a:rPr lang="en-US" b="1" dirty="0" smtClean="0">
                <a:solidFill>
                  <a:srgbClr val="F17A34"/>
                </a:solidFill>
              </a:rPr>
              <a:t> because </a:t>
            </a:r>
            <a:r>
              <a:rPr lang="en-US" dirty="0" smtClean="0"/>
              <a:t>they had the opportunity</a:t>
            </a:r>
            <a:r>
              <a:rPr lang="en-US" baseline="0" dirty="0" smtClean="0"/>
              <a:t> </a:t>
            </a:r>
            <a:r>
              <a:rPr lang="en-US" dirty="0" smtClean="0"/>
              <a:t>to practice and develop them while in high school.</a:t>
            </a:r>
          </a:p>
          <a:p>
            <a:pPr marL="168638" indent="-168638"/>
            <a:endParaRPr lang="en-US" b="0" baseline="0" dirty="0" smtClean="0"/>
          </a:p>
          <a:p>
            <a:pPr marL="168638" indent="-168638">
              <a:buFontTx/>
              <a:buChar char="-"/>
            </a:pPr>
            <a:endParaRPr lang="en-US" b="0" dirty="0" smtClean="0"/>
          </a:p>
          <a:p>
            <a:pPr marL="168638" indent="-168638">
              <a:buFontTx/>
              <a:buChar char="-"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D7C544D-C678-4E5C-946B-3A9D2647B800}" type="datetime1">
              <a:rPr lang="en-US" smtClean="0">
                <a:solidFill>
                  <a:prstClr val="black"/>
                </a:solidFill>
              </a:rPr>
              <a:pPr/>
              <a:t>2/28/2014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32CD0C-8398-4BF8-8133-BE36EB6F280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495300"/>
            <a:ext cx="6858000" cy="5143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For Common Core Literacy, there are three shifts are at the heart of the Common Core: moving to content-rich informational text as a foundational source for building student knowledge, proving regular opportunities for students to engage with grade-appropriate increasingly complex text and the associated academic language, and finally common core positions evidence-based communication as central to the student learning experience.  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A682DF-46B2-425D-AF62-597C9F517A0D}" type="datetime1">
              <a:rPr lang="en-US" smtClean="0">
                <a:solidFill>
                  <a:prstClr val="black"/>
                </a:solidFill>
              </a:rPr>
              <a:pPr/>
              <a:t>2/28/2014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32CD0C-8398-4BF8-8133-BE36EB6F280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3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495300"/>
            <a:ext cx="6858000" cy="5143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For Common Core Literacy, there are three shifts are at the heart of the Common Core: moving to content-rich informational text as a foundational source for building student knowledge, proving regular opportunities for students to engage with grade-appropriate increasingly complex text and the associated academic language, and finally common core positions evidence-based communication as central to the student learning experience.  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A682DF-46B2-425D-AF62-597C9F517A0D}" type="datetime1">
              <a:rPr lang="en-US" smtClean="0">
                <a:solidFill>
                  <a:prstClr val="black"/>
                </a:solidFill>
              </a:rPr>
              <a:pPr/>
              <a:t>2/28/2014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32CD0C-8398-4BF8-8133-BE36EB6F280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3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489E-246D-4617-9EB6-30CB5E7F719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4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489E-246D-4617-9EB6-30CB5E7F719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43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489E-246D-4617-9EB6-30CB5E7F719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4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1"/>
            <a:ext cx="9144000" cy="13160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" y="84113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0521" y="1600204"/>
            <a:ext cx="8336280" cy="4756149"/>
          </a:xfrm>
        </p:spPr>
        <p:txBody>
          <a:bodyPr>
            <a:noAutofit/>
          </a:bodyPr>
          <a:lstStyle>
            <a:lvl1pPr marL="231775" indent="-231775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568325" indent="-277813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alibri" pitchFamily="34" charset="0"/>
              <a:buChar char="–"/>
              <a:defRPr sz="2400">
                <a:latin typeface="+mn-lt"/>
              </a:defRPr>
            </a:lvl2pPr>
            <a:lvl3pPr marL="803275" indent="-236538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0922" y="6356352"/>
            <a:ext cx="422455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8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799" cy="1143000"/>
          </a:xfrm>
        </p:spPr>
        <p:txBody>
          <a:bodyPr tIns="0" rIns="91440" bIns="0">
            <a:noAutofit/>
          </a:bodyPr>
          <a:lstStyle>
            <a:lvl1pPr algn="l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6019800" cy="4525963"/>
          </a:xfrm>
        </p:spPr>
        <p:txBody>
          <a:bodyPr>
            <a:noAutofit/>
          </a:bodyPr>
          <a:lstStyle>
            <a:lvl1pPr marL="231775" indent="-231775">
              <a:buClr>
                <a:srgbClr val="F5C34F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1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899" y="0"/>
            <a:ext cx="2310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1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866" y="274638"/>
            <a:ext cx="6687934" cy="1143000"/>
          </a:xfrm>
        </p:spPr>
        <p:txBody>
          <a:bodyPr tIns="0" rIns="91440" bIns="0">
            <a:noAutofit/>
          </a:bodyPr>
          <a:lstStyle>
            <a:lvl1pPr algn="l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865" y="1600200"/>
            <a:ext cx="6687935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p1a.png"/>
          <p:cNvPicPr>
            <a:picLocks noChangeAspect="1"/>
          </p:cNvPicPr>
          <p:nvPr userDrawn="1"/>
        </p:nvPicPr>
        <p:blipFill rotWithShape="1">
          <a:blip r:embed="rId2"/>
          <a:srcRect l="33082" r="-1"/>
          <a:stretch/>
        </p:blipFill>
        <p:spPr>
          <a:xfrm>
            <a:off x="0" y="0"/>
            <a:ext cx="1546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8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599" cy="1143000"/>
          </a:xfrm>
        </p:spPr>
        <p:txBody>
          <a:bodyPr tIns="0" rIns="91440" bIns="0">
            <a:noAutofit/>
          </a:bodyPr>
          <a:lstStyle>
            <a:lvl1pPr algn="l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480060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1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152400"/>
            <a:ext cx="3429000" cy="347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23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36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45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49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04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36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8D93-4D94-4D0F-B871-5406449A4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8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0922" y="6356352"/>
            <a:ext cx="422455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" y="84113"/>
            <a:ext cx="9143999" cy="1143000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3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EEEEB8-713A-4609-95C9-1480CC2FDB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29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EEEEB8-713A-4609-95C9-1480CC2FD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131603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9143999" cy="1304256"/>
          </a:xfrm>
        </p:spPr>
        <p:txBody>
          <a:bodyPr tIns="0" rIns="91440" bIns="0">
            <a:noAutofit/>
          </a:bodyPr>
          <a:lstStyle>
            <a:lvl1pPr algn="ctr">
              <a:lnSpc>
                <a:spcPct val="90000"/>
              </a:lnSpc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650" y="1600201"/>
            <a:ext cx="8185150" cy="4525963"/>
          </a:xfrm>
        </p:spPr>
        <p:txBody>
          <a:bodyPr>
            <a:noAutofit/>
          </a:bodyPr>
          <a:lstStyle>
            <a:lvl1pPr marL="231775" indent="-231775"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1200"/>
              </a:spcBef>
              <a:spcAft>
                <a:spcPts val="12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0351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5370" y="1355130"/>
            <a:ext cx="5537615" cy="14700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800"/>
              </a:lnSpc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5370" y="2968140"/>
            <a:ext cx="4928625" cy="1752600"/>
          </a:xfrm>
        </p:spPr>
        <p:txBody>
          <a:bodyPr lIns="0" tIns="0" r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 descr="ConnectEd_Logo_Md_RGB_no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08935" y="5886920"/>
            <a:ext cx="2743200" cy="493776"/>
          </a:xfrm>
          <a:prstGeom prst="rect">
            <a:avLst/>
          </a:prstGeom>
        </p:spPr>
      </p:pic>
      <p:pic>
        <p:nvPicPr>
          <p:cNvPr id="7" name="Picture 6" descr="p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9899" y="0"/>
            <a:ext cx="2310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9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866" y="274638"/>
            <a:ext cx="6687933" cy="1143000"/>
          </a:xfrm>
        </p:spPr>
        <p:txBody>
          <a:bodyPr tIns="0" rIns="91440" bIns="0">
            <a:noAutofit/>
          </a:bodyPr>
          <a:lstStyle>
            <a:lvl1pPr algn="l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866" y="1600200"/>
            <a:ext cx="6687934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3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p1.png"/>
          <p:cNvPicPr>
            <a:picLocks noChangeAspect="1"/>
          </p:cNvPicPr>
          <p:nvPr userDrawn="1"/>
        </p:nvPicPr>
        <p:blipFill rotWithShape="1">
          <a:blip r:embed="rId2"/>
          <a:srcRect l="34052"/>
          <a:stretch/>
        </p:blipFill>
        <p:spPr>
          <a:xfrm>
            <a:off x="0" y="0"/>
            <a:ext cx="152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3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799" cy="1143000"/>
          </a:xfrm>
        </p:spPr>
        <p:txBody>
          <a:bodyPr tIns="0" rIns="91440" bIns="0">
            <a:noAutofit/>
          </a:bodyPr>
          <a:lstStyle>
            <a:lvl1pPr algn="l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601980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3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p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899" y="0"/>
            <a:ext cx="2310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8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799" cy="1143000"/>
          </a:xfrm>
        </p:spPr>
        <p:txBody>
          <a:bodyPr tIns="0" rIns="91440" bIns="0">
            <a:noAutofit/>
          </a:bodyPr>
          <a:lstStyle>
            <a:lvl1pPr algn="l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601980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1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p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899" y="0"/>
            <a:ext cx="2310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1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74638"/>
            <a:ext cx="5257799" cy="1143000"/>
          </a:xfrm>
        </p:spPr>
        <p:txBody>
          <a:bodyPr tIns="0" rIns="91440" bIns="0">
            <a:noAutofit/>
          </a:bodyPr>
          <a:lstStyle>
            <a:lvl1pPr algn="l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257800" cy="4525963"/>
          </a:xfrm>
        </p:spPr>
        <p:txBody>
          <a:bodyPr>
            <a:noAutofit/>
          </a:bodyPr>
          <a:lstStyle>
            <a:lvl1pPr marL="231775" indent="-231775">
              <a:buClr>
                <a:schemeClr val="accent3"/>
              </a:buClr>
              <a:buFont typeface="Arial" pitchFamily="34" charset="0"/>
              <a:buChar char="•"/>
              <a:defRPr sz="2800">
                <a:latin typeface="+mn-lt"/>
              </a:defRPr>
            </a:lvl1pPr>
            <a:lvl2pPr marL="463550" indent="-2317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>
                <a:latin typeface="+mn-lt"/>
              </a:defRPr>
            </a:lvl2pPr>
            <a:lvl3pPr marL="795338" indent="-2286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–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orang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0600" y="-762000"/>
            <a:ext cx="4022139" cy="395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924" y="6356352"/>
            <a:ext cx="422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8D93-4D94-4D0F-B871-5406449A4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2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84" r:id="rId3"/>
    <p:sldLayoutId id="2147483685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904" y="6356350"/>
            <a:ext cx="422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8D93-4D94-4D0F-B871-5406449A4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0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wmf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8kindsoffun.com/Catapult/CatapultGUI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35.png"/><Relationship Id="rId4" Type="http://schemas.openxmlformats.org/officeDocument/2006/relationships/hyperlink" Target="http://www.xuru.org/rt/PR.asp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5370" y="2137260"/>
            <a:ext cx="5914370" cy="1470025"/>
          </a:xfrm>
        </p:spPr>
        <p:txBody>
          <a:bodyPr anchor="b" anchorCtr="0">
            <a:noAutofit/>
          </a:bodyPr>
          <a:lstStyle/>
          <a:p>
            <a:r>
              <a:rPr lang="en-US" sz="2400" dirty="0" smtClean="0"/>
              <a:t>Educating for Careers 2014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/>
              <a:t>Math Project-Based Learning and the Common Core:  </a:t>
            </a:r>
            <a:r>
              <a:rPr lang="en-US" sz="3200" dirty="0" smtClean="0"/>
              <a:t>       Intersection</a:t>
            </a:r>
            <a:r>
              <a:rPr lang="en-US" sz="3200" dirty="0"/>
              <a:t>, Union, or Empty </a:t>
            </a:r>
            <a:r>
              <a:rPr lang="en-US" sz="3200" dirty="0" smtClean="0"/>
              <a:t>Set?</a:t>
            </a:r>
            <a:r>
              <a:rPr lang="en-US" sz="3200" b="1" dirty="0" smtClean="0"/>
              <a:t> </a:t>
            </a:r>
            <a:endParaRPr lang="en-US" sz="3200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2805370" y="3750270"/>
            <a:ext cx="4928625" cy="830880"/>
          </a:xfrm>
        </p:spPr>
        <p:txBody>
          <a:bodyPr>
            <a:noAutofit/>
          </a:bodyPr>
          <a:lstStyle/>
          <a:p>
            <a:r>
              <a:rPr lang="en-US" sz="2400" dirty="0" smtClean="0"/>
              <a:t>March 4, 2014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ubtitle 13"/>
          <p:cNvSpPr txBox="1">
            <a:spLocks/>
          </p:cNvSpPr>
          <p:nvPr/>
        </p:nvSpPr>
        <p:spPr>
          <a:xfrm>
            <a:off x="5532125" y="4800600"/>
            <a:ext cx="2765160" cy="710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en-US" sz="2400" dirty="0" err="1" smtClean="0">
                <a:solidFill>
                  <a:prstClr val="black"/>
                </a:solidFill>
              </a:rPr>
              <a:t>Kentaro</a:t>
            </a:r>
            <a:r>
              <a:rPr lang="en-US" sz="2400" dirty="0" smtClean="0">
                <a:solidFill>
                  <a:prstClr val="black"/>
                </a:solidFill>
              </a:rPr>
              <a:t> Iwasaki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ConnectEd’s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PBL Math Curriculum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buClr>
                <a:schemeClr val="accent3">
                  <a:lumMod val="75000"/>
                </a:schemeClr>
              </a:buClr>
              <a:buNone/>
            </a:pPr>
            <a:r>
              <a:rPr lang="en-US" sz="3200" dirty="0" smtClean="0"/>
              <a:t>Currently our math curriculum is part of a  rigorous </a:t>
            </a:r>
            <a:r>
              <a:rPr lang="en-US" sz="3200" dirty="0"/>
              <a:t>randomized </a:t>
            </a:r>
            <a:r>
              <a:rPr lang="en-US" sz="3200" dirty="0" smtClean="0"/>
              <a:t>controlled trial through </a:t>
            </a:r>
            <a:r>
              <a:rPr lang="en-US" sz="3200" dirty="0"/>
              <a:t>a federal i3 (Investing in Innovation) project in 17 districts across California that will impact approximately 6000 </a:t>
            </a:r>
            <a:r>
              <a:rPr lang="en-US" sz="3200" dirty="0" smtClean="0"/>
              <a:t>students with achievement on 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CST Algebra scores as the measurement.</a:t>
            </a:r>
            <a:endParaRPr lang="en-US" sz="3200" dirty="0"/>
          </a:p>
          <a:p>
            <a:pPr marL="0" indent="0" algn="ctr">
              <a:buClr>
                <a:schemeClr val="accent3">
                  <a:lumMod val="75000"/>
                </a:schemeClr>
              </a:buClr>
              <a:buNone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ConnectEd’s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PBL Math Curriculum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763479" y="2209800"/>
            <a:ext cx="243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84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pitchFamily="84" charset="-128"/>
                <a:cs typeface="ＭＳ Ｐゴシック" pitchFamily="84" charset="-128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84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pitchFamily="84" charset="-128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84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pitchFamily="84" charset="-128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28E6A"/>
              </a:buClr>
              <a:buSzPct val="75000"/>
              <a:buFont typeface="Wingdings" pitchFamily="84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pitchFamily="84" charset="-128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itchFamily="84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pitchFamily="84" charset="-128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-3175" eaLnBrk="1" hangingPunct="1">
              <a:buFontTx/>
              <a:buNone/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Measurement, fraction</a:t>
            </a:r>
            <a:r>
              <a:rPr lang="en-US" sz="1800" dirty="0" smtClean="0">
                <a:cs typeface="Arial" pitchFamily="34" charset="0"/>
              </a:rPr>
              <a:t>, and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percent</a:t>
            </a:r>
            <a:r>
              <a:rPr lang="en-US" sz="1800" dirty="0" smtClean="0">
                <a:cs typeface="Arial" pitchFamily="34" charset="0"/>
              </a:rPr>
              <a:t> skills are applied to build the most efficient wind turbine possible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6084168" y="2286000"/>
            <a:ext cx="2667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w Cen MT"/>
                <a:ea typeface="ＭＳ Ｐゴシック" pitchFamily="84" charset="-128"/>
              </a:rPr>
              <a:t>Graphs, algebraic expressions, and ratios </a:t>
            </a:r>
            <a:r>
              <a:rPr lang="en-US" dirty="0" smtClean="0">
                <a:solidFill>
                  <a:prstClr val="black"/>
                </a:solidFill>
                <a:latin typeface="Tw Cen MT"/>
                <a:ea typeface="ＭＳ Ｐゴシック" pitchFamily="84" charset="-128"/>
              </a:rPr>
              <a:t>are used to build and analyze a transportation system</a:t>
            </a:r>
          </a:p>
        </p:txBody>
      </p:sp>
      <p:pic>
        <p:nvPicPr>
          <p:cNvPr id="18" name="Picture 5" descr="MCj043224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79" y="22860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MCj032480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9321">
            <a:off x="315679" y="5179874"/>
            <a:ext cx="1371600" cy="915988"/>
          </a:xfrm>
          <a:prstGeom prst="rect">
            <a:avLst/>
          </a:prstGeom>
          <a:noFill/>
        </p:spPr>
      </p:pic>
      <p:pic>
        <p:nvPicPr>
          <p:cNvPr id="20" name="Picture 7" descr="MCj022916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5279" y="2286000"/>
            <a:ext cx="1143000" cy="1141413"/>
          </a:xfrm>
          <a:prstGeom prst="rect">
            <a:avLst/>
          </a:prstGeom>
          <a:noFill/>
        </p:spPr>
      </p:pic>
      <p:pic>
        <p:nvPicPr>
          <p:cNvPr id="21" name="Picture 9" descr="MCj0410739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1479" y="4876800"/>
            <a:ext cx="1143000" cy="1130300"/>
          </a:xfrm>
          <a:prstGeom prst="rect">
            <a:avLst/>
          </a:prstGeom>
          <a:noFill/>
        </p:spPr>
      </p:pic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763479" y="4722674"/>
            <a:ext cx="2590800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w Cen MT"/>
                <a:ea typeface="ＭＳ Ｐゴシック" pitchFamily="84" charset="-128"/>
              </a:rPr>
              <a:t>Scale, slope, and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w Cen MT"/>
                <a:ea typeface="ＭＳ Ｐゴシック" pitchFamily="84" charset="-128"/>
                <a:cs typeface="Arial" pitchFamily="34" charset="0"/>
              </a:rPr>
              <a:t>proportional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w Cen MT"/>
                <a:ea typeface="ＭＳ Ｐゴシック" pitchFamily="84" charset="-128"/>
              </a:rPr>
              <a:t> reasoning </a:t>
            </a:r>
            <a:r>
              <a:rPr lang="en-US" dirty="0" smtClean="0">
                <a:solidFill>
                  <a:prstClr val="black"/>
                </a:solidFill>
                <a:latin typeface="Tw Cen MT"/>
                <a:ea typeface="ＭＳ Ｐゴシック" pitchFamily="84" charset="-128"/>
              </a:rPr>
              <a:t>are taught through the design of an access ramp and a remodeling plan for a building</a:t>
            </a:r>
            <a:endParaRPr lang="en-US" dirty="0">
              <a:solidFill>
                <a:prstClr val="black"/>
              </a:solidFill>
              <a:latin typeface="Tw Cen MT"/>
              <a:ea typeface="ＭＳ Ｐゴシック" pitchFamily="84" charset="-128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91879" y="3960674"/>
            <a:ext cx="38100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w Cen MT"/>
                <a:ea typeface="ＭＳ Ｐゴシック" pitchFamily="84" charset="-128"/>
              </a:rPr>
              <a:t>Unit 2: Blueprints and Models</a:t>
            </a:r>
            <a:endParaRPr lang="en-US" sz="2400" dirty="0">
              <a:solidFill>
                <a:prstClr val="black"/>
              </a:solidFill>
              <a:latin typeface="Tw Cen MT"/>
              <a:ea typeface="ＭＳ Ｐゴシック" pitchFamily="84" charset="-128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391879" y="1752600"/>
            <a:ext cx="3505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w Cen MT"/>
                <a:ea typeface="ＭＳ Ｐゴシック" pitchFamily="84" charset="-128"/>
              </a:rPr>
              <a:t>Unit 1: Wind Power</a:t>
            </a:r>
            <a:endParaRPr lang="en-US" sz="2400" dirty="0">
              <a:solidFill>
                <a:prstClr val="black"/>
              </a:solidFill>
              <a:latin typeface="Tw Cen MT"/>
              <a:ea typeface="ＭＳ Ｐゴシック" pitchFamily="84" charset="-128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582879" y="3886200"/>
            <a:ext cx="40386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w Cen MT"/>
                <a:ea typeface="ＭＳ Ｐゴシック" pitchFamily="84" charset="-128"/>
              </a:rPr>
              <a:t>Unit 4: </a:t>
            </a:r>
            <a:r>
              <a:rPr lang="en-US" sz="2400" b="1" dirty="0" smtClean="0">
                <a:solidFill>
                  <a:prstClr val="black"/>
                </a:solidFill>
                <a:latin typeface="Tw Cen MT"/>
                <a:ea typeface="ＭＳ Ｐゴシック" pitchFamily="84" charset="-128"/>
              </a:rPr>
              <a:t>Safe Combinations</a:t>
            </a:r>
            <a:endParaRPr lang="en-US" sz="2400" dirty="0">
              <a:solidFill>
                <a:prstClr val="black"/>
              </a:solidFill>
              <a:latin typeface="Tw Cen MT"/>
              <a:ea typeface="ＭＳ Ｐゴシック" pitchFamily="84" charset="-128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4582879" y="1752600"/>
            <a:ext cx="3886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w Cen MT"/>
                <a:ea typeface="ＭＳ Ｐゴシック" pitchFamily="84" charset="-128"/>
              </a:rPr>
              <a:t>Unit 3: People Movers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106879" y="4419600"/>
            <a:ext cx="2743200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Exponent rules </a:t>
            </a:r>
            <a:r>
              <a:rPr lang="en-US" sz="1800" dirty="0" smtClean="0">
                <a:latin typeface="+mn-lt"/>
              </a:rPr>
              <a:t>to calculate the number of</a:t>
            </a:r>
          </a:p>
          <a:p>
            <a:pPr>
              <a:buFont typeface="Arial" charset="0"/>
              <a:buNone/>
            </a:pPr>
            <a:r>
              <a:rPr lang="en-US" sz="1800" dirty="0" smtClean="0">
                <a:latin typeface="+mn-lt"/>
              </a:rPr>
              <a:t>possible combinations on a constructed combination lock. Writing and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solving equations</a:t>
            </a:r>
            <a:r>
              <a:rPr lang="en-US" sz="1800" dirty="0" smtClean="0">
                <a:latin typeface="+mn-lt"/>
              </a:rPr>
              <a:t> are used to “code” and “decode” solutions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773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ConnectEd’s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PBL Math Curriculum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57400" y="22098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84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pitchFamily="84" charset="-128"/>
                <a:cs typeface="ＭＳ Ｐゴシック" pitchFamily="84" charset="-128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84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pitchFamily="84" charset="-128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84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pitchFamily="84" charset="-128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28E6A"/>
              </a:buClr>
              <a:buSzPct val="75000"/>
              <a:buFont typeface="Wingdings" pitchFamily="84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pitchFamily="84" charset="-128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itchFamily="84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pitchFamily="84" charset="-128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-3175" eaLnBrk="1" hangingPunct="1">
              <a:buFontTx/>
              <a:buNone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Solve single-variable linear equations </a:t>
            </a:r>
            <a:r>
              <a:rPr lang="en-US" sz="2000" dirty="0" smtClean="0">
                <a:cs typeface="Arial" pitchFamily="34" charset="0"/>
              </a:rPr>
              <a:t>as students build the pieces of a puzzle cube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629400" y="2286000"/>
            <a:ext cx="2286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dirty="0" smtClean="0">
                <a:solidFill>
                  <a:prstClr val="black"/>
                </a:solidFill>
                <a:latin typeface="Tw Cen MT"/>
                <a:ea typeface="ＭＳ Ｐゴシック" pitchFamily="84" charset="-128"/>
              </a:rPr>
              <a:t>Solve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w Cen MT"/>
                <a:ea typeface="ＭＳ Ｐゴシック" pitchFamily="84" charset="-128"/>
              </a:rPr>
              <a:t>quadratic equations </a:t>
            </a:r>
            <a:r>
              <a:rPr lang="en-US" sz="2000" dirty="0" smtClean="0">
                <a:solidFill>
                  <a:prstClr val="black"/>
                </a:solidFill>
                <a:latin typeface="Tw Cen MT"/>
                <a:ea typeface="ＭＳ Ｐゴシック" pitchFamily="84" charset="-128"/>
              </a:rPr>
              <a:t>to design and play a game with projectile machines</a:t>
            </a:r>
            <a:endParaRPr lang="en-US" sz="2000" dirty="0">
              <a:solidFill>
                <a:prstClr val="black"/>
              </a:solidFill>
              <a:latin typeface="Tw Cen MT"/>
              <a:ea typeface="ＭＳ Ｐゴシック" pitchFamily="84" charset="-128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057400" y="4708525"/>
            <a:ext cx="2590800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w Cen MT"/>
                <a:ea typeface="ＭＳ Ｐゴシック" pitchFamily="84" charset="-128"/>
              </a:rPr>
              <a:t>Graph linear equations </a:t>
            </a:r>
            <a:r>
              <a:rPr lang="en-US" sz="2000" dirty="0" smtClean="0">
                <a:solidFill>
                  <a:prstClr val="black"/>
                </a:solidFill>
                <a:latin typeface="Tw Cen MT"/>
                <a:ea typeface="ＭＳ Ｐゴシック" pitchFamily="84" charset="-128"/>
              </a:rPr>
              <a:t>to chart the progress of multiple planes and direct them to land safely</a:t>
            </a:r>
            <a:endParaRPr lang="en-US" sz="2000" dirty="0">
              <a:solidFill>
                <a:prstClr val="black"/>
              </a:solidFill>
              <a:latin typeface="Tw Cen MT"/>
              <a:ea typeface="ＭＳ Ｐゴシック" pitchFamily="84" charset="-128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81000" y="4262735"/>
            <a:ext cx="3810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w Cen MT"/>
                <a:ea typeface="ＭＳ Ｐゴシック" pitchFamily="84" charset="-128"/>
              </a:rPr>
              <a:t>Unit 2: </a:t>
            </a:r>
            <a:r>
              <a:rPr lang="en-US" sz="2400" b="1" dirty="0" smtClean="0">
                <a:solidFill>
                  <a:prstClr val="black"/>
                </a:solidFill>
                <a:latin typeface="Tw Cen MT"/>
                <a:ea typeface="ＭＳ Ｐゴシック" pitchFamily="84" charset="-128"/>
              </a:rPr>
              <a:t>Air Traffic Control</a:t>
            </a:r>
            <a:endParaRPr lang="en-US" sz="2400" dirty="0">
              <a:solidFill>
                <a:prstClr val="black"/>
              </a:solidFill>
              <a:latin typeface="Tw Cen MT"/>
              <a:ea typeface="ＭＳ Ｐゴシック" pitchFamily="84" charset="-128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81000" y="1752600"/>
            <a:ext cx="35052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w Cen MT"/>
                <a:ea typeface="ＭＳ Ｐゴシック" pitchFamily="84" charset="-128"/>
              </a:rPr>
              <a:t>Unit 1: </a:t>
            </a:r>
            <a:r>
              <a:rPr lang="en-US" sz="2400" b="1" dirty="0" smtClean="0">
                <a:solidFill>
                  <a:prstClr val="black"/>
                </a:solidFill>
                <a:latin typeface="Tw Cen MT"/>
                <a:ea typeface="ＭＳ Ｐゴシック" pitchFamily="84" charset="-128"/>
              </a:rPr>
              <a:t>Puzzle Cube</a:t>
            </a:r>
            <a:endParaRPr lang="en-US" sz="2400" dirty="0">
              <a:solidFill>
                <a:prstClr val="black"/>
              </a:solidFill>
              <a:latin typeface="Tw Cen MT"/>
              <a:ea typeface="ＭＳ Ｐゴシック" pitchFamily="84" charset="-128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660232" y="4921984"/>
            <a:ext cx="2178968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dirty="0" smtClean="0">
                <a:solidFill>
                  <a:prstClr val="black"/>
                </a:solidFill>
                <a:latin typeface="Tw Cen MT"/>
                <a:ea typeface="ＭＳ Ｐゴシック" pitchFamily="84" charset="-128"/>
              </a:rPr>
              <a:t>Solve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w Cen MT"/>
                <a:ea typeface="ＭＳ Ｐゴシック" pitchFamily="84" charset="-128"/>
              </a:rPr>
              <a:t>rational expressions </a:t>
            </a:r>
            <a:r>
              <a:rPr lang="en-US" sz="2000" dirty="0" smtClean="0">
                <a:solidFill>
                  <a:prstClr val="black"/>
                </a:solidFill>
                <a:latin typeface="Tw Cen MT"/>
                <a:ea typeface="ＭＳ Ｐゴシック" pitchFamily="84" charset="-128"/>
              </a:rPr>
              <a:t>to calculate the total resistance in circuits</a:t>
            </a:r>
            <a:endParaRPr lang="en-US" sz="2000" dirty="0">
              <a:solidFill>
                <a:prstClr val="black"/>
              </a:solidFill>
              <a:latin typeface="Tw Cen MT"/>
              <a:ea typeface="ＭＳ Ｐゴシック" pitchFamily="84" charset="-128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876800" y="4294517"/>
            <a:ext cx="3886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Tw Cen MT"/>
                <a:ea typeface="ＭＳ Ｐゴシック" pitchFamily="84" charset="-128"/>
              </a:rPr>
              <a:t>Unit </a:t>
            </a:r>
            <a:r>
              <a:rPr lang="en-US" sz="2000" b="1" dirty="0" smtClean="0">
                <a:solidFill>
                  <a:prstClr val="black"/>
                </a:solidFill>
                <a:latin typeface="Tw Cen MT"/>
                <a:ea typeface="ＭＳ Ｐゴシック" pitchFamily="84" charset="-128"/>
              </a:rPr>
              <a:t>6: Electrical Resistance</a:t>
            </a:r>
            <a:endParaRPr lang="en-US" sz="2000" b="1" dirty="0">
              <a:solidFill>
                <a:prstClr val="black"/>
              </a:solidFill>
              <a:latin typeface="Tw Cen MT"/>
              <a:ea typeface="ＭＳ Ｐゴシック" pitchFamily="84" charset="-128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00337"/>
            <a:ext cx="13716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MCPE01896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070475"/>
            <a:ext cx="14478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MCIN01039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013176"/>
            <a:ext cx="1219200" cy="1179513"/>
          </a:xfrm>
          <a:prstGeom prst="rect">
            <a:avLst/>
          </a:prstGeom>
          <a:noFill/>
        </p:spPr>
      </p:pic>
      <p:pic>
        <p:nvPicPr>
          <p:cNvPr id="16" name="Picture 7" descr="MCj009012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590800"/>
            <a:ext cx="16764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029200" y="1905000"/>
            <a:ext cx="3886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w Cen MT"/>
                <a:ea typeface="ＭＳ Ｐゴシック" pitchFamily="84" charset="-128"/>
              </a:rPr>
              <a:t>Unit 3: </a:t>
            </a:r>
            <a:r>
              <a:rPr lang="en-US" sz="2400" b="1" dirty="0" smtClean="0">
                <a:solidFill>
                  <a:prstClr val="black"/>
                </a:solidFill>
                <a:latin typeface="Tw Cen MT"/>
                <a:ea typeface="ＭＳ Ｐゴシック" pitchFamily="84" charset="-128"/>
              </a:rPr>
              <a:t>Catapult Game</a:t>
            </a:r>
            <a:endParaRPr lang="en-US" sz="2400" b="1" dirty="0">
              <a:solidFill>
                <a:prstClr val="black"/>
              </a:solidFill>
              <a:latin typeface="Tw Cen MT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79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Experiential Project from “The Catapult Game”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Your group’s task is to use mathematics to determine how far away to place your catapult in order to hit the targets on a castle poster</a:t>
            </a:r>
            <a:r>
              <a:rPr lang="en-US" dirty="0" smtClean="0"/>
              <a:t>. 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What mathematical content and practices are involved? 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Materials:  Catapult, Tape Measure, Grid Poster Paper (1”X1” squares), Markers, Laptops or graphing calculators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Experiential Project from “The Catapult Game”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774825"/>
            <a:ext cx="5781675" cy="451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9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Experiential Project from “The Catapult Game”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" y="2401888"/>
            <a:ext cx="9561862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9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Where’s the Math?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Please discuss in your groups what mathematical content and practices were involved in this project.  Be ready to share out.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Catapult Game Unit Overview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676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The main mathematical concept of the Catapult Game unit focuses on connecting various aspects of quadratic functions (factoring, roots, x-intercepts, graphs, quadratic formula, applications).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We work to emphasize the meaning of these math concepts in CONTEXT!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91050"/>
            <a:ext cx="18859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1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 Overview:  </a:t>
            </a:r>
            <a:br>
              <a:rPr lang="en-US" dirty="0"/>
            </a:br>
            <a:r>
              <a:rPr lang="en-US" dirty="0"/>
              <a:t>Multiplying Binomials and Finding Area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Students multiply binomials through an area model and find patterns in perfect square trinomials and difference of squares.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09975"/>
            <a:ext cx="6078537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5935663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4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Overview:</a:t>
            </a:r>
            <a:br>
              <a:rPr lang="en-US" dirty="0"/>
            </a:br>
            <a:r>
              <a:rPr lang="en-US" dirty="0"/>
              <a:t>Graphs of Equations in Factored Form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63" y="1600200"/>
            <a:ext cx="58298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Who’s Here?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600204"/>
            <a:ext cx="8412479" cy="475614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Raise your hand for all groups that apply to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200" y="2286000"/>
            <a:ext cx="42672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1775" indent="-2317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25" indent="-277813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36538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>
                  <a:lumMod val="75000"/>
                </a:schemeClr>
              </a:buClr>
            </a:pPr>
            <a:r>
              <a:rPr lang="en-US" sz="3200" dirty="0" smtClean="0"/>
              <a:t>Teachers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3200" dirty="0" smtClean="0"/>
              <a:t>Career Technical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3200" dirty="0" smtClean="0"/>
              <a:t>Mathematics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US" sz="3200" dirty="0" smtClean="0"/>
              <a:t>Other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3200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953000" y="2341098"/>
            <a:ext cx="3733800" cy="41359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r>
              <a:rPr lang="en-US" sz="3200" dirty="0" smtClean="0"/>
              <a:t>Pathway Leads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r>
              <a:rPr lang="en-US" sz="3200" dirty="0" smtClean="0"/>
              <a:t>School Administrators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r>
              <a:rPr lang="en-US" sz="3200" dirty="0" smtClean="0"/>
              <a:t>District Administrators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r>
              <a:rPr lang="en-US" sz="3200" dirty="0" smtClean="0"/>
              <a:t>Counselors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r>
              <a:rPr lang="en-US" sz="3200" dirty="0" smtClean="0"/>
              <a:t>Other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31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of Equations in Factored Form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00" y="3303701"/>
            <a:ext cx="5973199" cy="225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1695271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x-intercepts or zeroes tell us about the graphs of quadratics in this context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set of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-values that lead to positive areas is bound by the points where the function is equal to zero. We already know that these points are the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roots or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‑intercepts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of the function. They are also called the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zeroes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of the function.</a:t>
            </a:r>
          </a:p>
        </p:txBody>
      </p:sp>
    </p:spTree>
    <p:extLst>
      <p:ext uri="{BB962C8B-B14F-4D97-AF65-F5344CB8AC3E}">
        <p14:creationId xmlns:p14="http://schemas.microsoft.com/office/powerpoint/2010/main" val="6579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Overview:</a:t>
            </a:r>
            <a:br>
              <a:rPr lang="en-US" dirty="0"/>
            </a:br>
            <a:r>
              <a:rPr lang="en-US" dirty="0"/>
              <a:t>Factoring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         Factoring using the area 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32" y="2981325"/>
            <a:ext cx="60785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971800"/>
            <a:ext cx="18669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8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4.2 </a:t>
            </a:r>
            <a:br>
              <a:rPr lang="en-US" dirty="0"/>
            </a:br>
            <a:r>
              <a:rPr lang="en-US" dirty="0"/>
              <a:t>Factoring Doesn’t Always Work	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36" y="1741502"/>
            <a:ext cx="5945729" cy="130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5935663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88"/>
          <p:cNvGrpSpPr>
            <a:grpSpLocks/>
          </p:cNvGrpSpPr>
          <p:nvPr/>
        </p:nvGrpSpPr>
        <p:grpSpPr bwMode="auto">
          <a:xfrm>
            <a:off x="3280569" y="5026025"/>
            <a:ext cx="2582863" cy="917575"/>
            <a:chOff x="5840" y="7620"/>
            <a:chExt cx="4067" cy="1444"/>
          </a:xfrm>
        </p:grpSpPr>
        <p:sp>
          <p:nvSpPr>
            <p:cNvPr id="8" name="Freeform 89"/>
            <p:cNvSpPr>
              <a:spLocks/>
            </p:cNvSpPr>
            <p:nvPr/>
          </p:nvSpPr>
          <p:spPr bwMode="auto">
            <a:xfrm>
              <a:off x="5888" y="8035"/>
              <a:ext cx="3258" cy="843"/>
            </a:xfrm>
            <a:custGeom>
              <a:avLst/>
              <a:gdLst>
                <a:gd name="T0" fmla="*/ 0 w 3258"/>
                <a:gd name="T1" fmla="*/ 843 h 843"/>
                <a:gd name="T2" fmla="*/ 1773 w 3258"/>
                <a:gd name="T3" fmla="*/ 29 h 843"/>
                <a:gd name="T4" fmla="*/ 3258 w 3258"/>
                <a:gd name="T5" fmla="*/ 831 h 8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8" h="843">
                  <a:moveTo>
                    <a:pt x="0" y="843"/>
                  </a:moveTo>
                  <a:cubicBezTo>
                    <a:pt x="761" y="235"/>
                    <a:pt x="1333" y="0"/>
                    <a:pt x="1773" y="29"/>
                  </a:cubicBezTo>
                  <a:cubicBezTo>
                    <a:pt x="2213" y="58"/>
                    <a:pt x="2763" y="449"/>
                    <a:pt x="3258" y="83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Line 90"/>
            <p:cNvSpPr>
              <a:spLocks noChangeShapeType="1"/>
            </p:cNvSpPr>
            <p:nvPr/>
          </p:nvSpPr>
          <p:spPr bwMode="auto">
            <a:xfrm flipV="1">
              <a:off x="6071" y="7804"/>
              <a:ext cx="1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91"/>
            <p:cNvSpPr>
              <a:spLocks noChangeShapeType="1"/>
            </p:cNvSpPr>
            <p:nvPr/>
          </p:nvSpPr>
          <p:spPr bwMode="auto">
            <a:xfrm>
              <a:off x="5947" y="8873"/>
              <a:ext cx="39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Picture 92" descr="MCj0090122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1" y="8529"/>
              <a:ext cx="742" cy="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93"/>
            <p:cNvGrpSpPr>
              <a:grpSpLocks/>
            </p:cNvGrpSpPr>
            <p:nvPr/>
          </p:nvGrpSpPr>
          <p:grpSpPr bwMode="auto">
            <a:xfrm>
              <a:off x="6112" y="8164"/>
              <a:ext cx="1801" cy="720"/>
              <a:chOff x="6112" y="8164"/>
              <a:chExt cx="1801" cy="720"/>
            </a:xfrm>
          </p:grpSpPr>
          <p:sp>
            <p:nvSpPr>
              <p:cNvPr id="18" name="Line 94"/>
              <p:cNvSpPr>
                <a:spLocks noChangeShapeType="1"/>
              </p:cNvSpPr>
              <p:nvPr/>
            </p:nvSpPr>
            <p:spPr bwMode="auto">
              <a:xfrm>
                <a:off x="6112" y="8164"/>
                <a:ext cx="18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Line 95"/>
              <p:cNvSpPr>
                <a:spLocks noChangeShapeType="1"/>
              </p:cNvSpPr>
              <p:nvPr/>
            </p:nvSpPr>
            <p:spPr bwMode="auto">
              <a:xfrm>
                <a:off x="7912" y="8164"/>
                <a:ext cx="1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Line 96"/>
              <p:cNvSpPr>
                <a:spLocks noChangeShapeType="1"/>
              </p:cNvSpPr>
              <p:nvPr/>
            </p:nvSpPr>
            <p:spPr bwMode="auto">
              <a:xfrm>
                <a:off x="7012" y="8164"/>
                <a:ext cx="1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" name="Rectangle 97"/>
            <p:cNvSpPr>
              <a:spLocks noChangeArrowheads="1"/>
            </p:cNvSpPr>
            <p:nvPr/>
          </p:nvSpPr>
          <p:spPr bwMode="auto">
            <a:xfrm>
              <a:off x="7930" y="7795"/>
              <a:ext cx="1058" cy="10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45720" tIns="45720" rIns="4572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98"/>
            <p:cNvSpPr>
              <a:spLocks noChangeArrowheads="1"/>
            </p:cNvSpPr>
            <p:nvPr/>
          </p:nvSpPr>
          <p:spPr bwMode="auto">
            <a:xfrm>
              <a:off x="5840" y="8529"/>
              <a:ext cx="221" cy="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45720" tIns="45720" rIns="4572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99"/>
            <p:cNvSpPr>
              <a:spLocks/>
            </p:cNvSpPr>
            <p:nvPr/>
          </p:nvSpPr>
          <p:spPr bwMode="auto">
            <a:xfrm>
              <a:off x="5888" y="8035"/>
              <a:ext cx="3258" cy="843"/>
            </a:xfrm>
            <a:custGeom>
              <a:avLst/>
              <a:gdLst>
                <a:gd name="T0" fmla="*/ 0 w 3258"/>
                <a:gd name="T1" fmla="*/ 843 h 843"/>
                <a:gd name="T2" fmla="*/ 1773 w 3258"/>
                <a:gd name="T3" fmla="*/ 29 h 843"/>
                <a:gd name="T4" fmla="*/ 3258 w 3258"/>
                <a:gd name="T5" fmla="*/ 831 h 8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8" h="843">
                  <a:moveTo>
                    <a:pt x="0" y="843"/>
                  </a:moveTo>
                  <a:cubicBezTo>
                    <a:pt x="761" y="235"/>
                    <a:pt x="1333" y="0"/>
                    <a:pt x="1773" y="29"/>
                  </a:cubicBezTo>
                  <a:cubicBezTo>
                    <a:pt x="2213" y="58"/>
                    <a:pt x="2763" y="449"/>
                    <a:pt x="3258" y="83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00"/>
            <p:cNvSpPr>
              <a:spLocks noChangeArrowheads="1"/>
            </p:cNvSpPr>
            <p:nvPr/>
          </p:nvSpPr>
          <p:spPr bwMode="auto">
            <a:xfrm>
              <a:off x="7920" y="7800"/>
              <a:ext cx="230" cy="10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45720" tIns="45720" rIns="4572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 Box 101"/>
            <p:cNvSpPr txBox="1">
              <a:spLocks noChangeArrowheads="1"/>
            </p:cNvSpPr>
            <p:nvPr/>
          </p:nvSpPr>
          <p:spPr bwMode="auto">
            <a:xfrm>
              <a:off x="8307" y="7620"/>
              <a:ext cx="723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45720" tIns="45720" rIns="4572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(?, 25)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8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4.2 </a:t>
            </a:r>
            <a:br>
              <a:rPr lang="en-US" dirty="0"/>
            </a:br>
            <a:r>
              <a:rPr lang="en-US" dirty="0"/>
              <a:t>Factoring Doesn’t Always Work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36" y="1752600"/>
            <a:ext cx="5945729" cy="110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83" y="3075895"/>
            <a:ext cx="7166635" cy="73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4010025"/>
            <a:ext cx="6572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810125"/>
            <a:ext cx="9906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7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4.4 </a:t>
            </a:r>
            <a:br>
              <a:rPr lang="en-US" dirty="0"/>
            </a:br>
            <a:r>
              <a:rPr lang="en-US" dirty="0"/>
              <a:t>Analyze the Catapult Part 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Determine where to place each catapult in order to hit all of the targets on the castle. 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057400"/>
            <a:ext cx="4630737" cy="158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5" y="2133600"/>
            <a:ext cx="499418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294793"/>
              </p:ext>
            </p:extLst>
          </p:nvPr>
        </p:nvGraphicFramePr>
        <p:xfrm>
          <a:off x="1600200" y="5290457"/>
          <a:ext cx="5943600" cy="12052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71500"/>
                <a:gridCol w="952500"/>
                <a:gridCol w="952500"/>
                <a:gridCol w="866775"/>
                <a:gridCol w="866775"/>
                <a:gridCol w="866775"/>
                <a:gridCol w="866775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CEE"/>
                    </a:solidFill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Must Place Catapult This Distance Away from Castle to Hit the Target (ft.)</a:t>
                      </a:r>
                      <a:b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(Round all answers to the nearest hundredth place)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DC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Target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Catapult Q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Catapult 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Catapult 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8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Ammunition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Supplies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Ammunition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Supplies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Ammunition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Supplies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i="0">
                          <a:solidFill>
                            <a:srgbClr val="8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Impossible; no real solutions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i="0">
                          <a:solidFill>
                            <a:srgbClr val="8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2, 11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i="0">
                          <a:solidFill>
                            <a:srgbClr val="8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1.63, 15.73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i="0" dirty="0">
                          <a:solidFill>
                            <a:srgbClr val="8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3.21, 7.79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i="0" dirty="0">
                          <a:solidFill>
                            <a:srgbClr val="8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4, 6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i="0" dirty="0">
                          <a:solidFill>
                            <a:srgbClr val="8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Impossible; no real solutions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7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5</a:t>
            </a:r>
            <a:br>
              <a:rPr lang="en-US" dirty="0"/>
            </a:br>
            <a:r>
              <a:rPr lang="en-US" dirty="0"/>
              <a:t>Playing the Catapult Game Virtually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Go to </a:t>
            </a: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hlinkClick r:id="rId3"/>
              </a:rPr>
              <a:t>http://www.8kindsoffun.com/Catapult/CatapultGUI.html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and record your calculations for playing the virtual catapult game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An example of a quadratic regression applet can be found 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hlinkClick r:id="rId4"/>
              </a:rPr>
              <a:t>http://www.xuru.org/rt/PR.asp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2743200" y="3501231"/>
              <a:ext cx="3657600" cy="72390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685800"/>
                    <a:gridCol w="1485900"/>
                    <a:gridCol w="1485900"/>
                  </a:tblGrid>
                  <a:tr h="0">
                    <a:tc gridSpan="3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1000" b="1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Data Points for Ammunition Trajectory</a:t>
                          </a: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ADCE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marR="0">
                            <a:lnSpc>
                              <a:spcPts val="12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1000" b="1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Point 1</a:t>
                          </a:r>
                          <a:endParaRPr lang="en-US" sz="10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marR="0">
                            <a:lnSpc>
                              <a:spcPts val="12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1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10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marR="0">
                            <a:lnSpc>
                              <a:spcPts val="12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en-US" sz="1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10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marR="0">
                            <a:lnSpc>
                              <a:spcPts val="12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1000" b="1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Point 2</a:t>
                          </a:r>
                          <a:endParaRPr lang="en-US" sz="10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marR="0">
                            <a:lnSpc>
                              <a:spcPts val="12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1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10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marR="0">
                            <a:lnSpc>
                              <a:spcPts val="12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en-US" sz="1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10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marR="0">
                            <a:lnSpc>
                              <a:spcPts val="12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1000" b="1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Point 3</a:t>
                          </a:r>
                          <a:endParaRPr lang="en-US" sz="10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marR="0">
                            <a:lnSpc>
                              <a:spcPts val="12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en-US" sz="1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10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marR="0">
                            <a:lnSpc>
                              <a:spcPts val="12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en-US" sz="1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10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2743200" y="3501231"/>
              <a:ext cx="3657600" cy="72390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685800"/>
                    <a:gridCol w="1485900"/>
                    <a:gridCol w="1485900"/>
                  </a:tblGrid>
                  <a:tr h="152400">
                    <a:tc gridSpan="3"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1000" b="1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Data Points for Ammunition Trajectory</a:t>
                          </a: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ADCE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905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marR="0">
                            <a:lnSpc>
                              <a:spcPts val="12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1000" b="1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Point 1</a:t>
                          </a:r>
                          <a:endParaRPr lang="en-US" sz="10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6502" t="-103226" r="-100412" b="-2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45902" t="-103226" b="-229032"/>
                          </a:stretch>
                        </a:blipFill>
                      </a:tcPr>
                    </a:tc>
                  </a:tr>
                  <a:tr h="1905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marR="0">
                            <a:lnSpc>
                              <a:spcPts val="12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1000" b="1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Point 2</a:t>
                          </a:r>
                          <a:endParaRPr lang="en-US" sz="10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6502" t="-196875" r="-100412" b="-1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45902" t="-196875" b="-121875"/>
                          </a:stretch>
                        </a:blipFill>
                      </a:tcPr>
                    </a:tc>
                  </a:tr>
                  <a:tr h="1905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marR="0">
                            <a:lnSpc>
                              <a:spcPts val="12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1000" b="1">
                              <a:effectLst/>
                              <a:latin typeface="Arial"/>
                              <a:ea typeface="Times New Roman"/>
                              <a:cs typeface="Times New Roman"/>
                            </a:rPr>
                            <a:t>Point 3</a:t>
                          </a:r>
                          <a:endParaRPr lang="en-US" sz="10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6502" t="-306452" r="-100412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45902" t="-306452" b="-2580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31" y="4871131"/>
            <a:ext cx="6078537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0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Standards of Mathematical Practice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What standards of mathematical practice from the CCSS-M did you find in the project?</a:t>
            </a:r>
          </a:p>
          <a:p>
            <a:pPr marL="0" indent="0">
              <a:buNone/>
            </a:pPr>
            <a:r>
              <a:rPr lang="en-US" sz="2000" b="1" dirty="0"/>
              <a:t>1. Make sense of problems and persevere in solving them.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2. Reason abstractly and quantitatively.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3. Construct viable arguments and critique the reasoning of others.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4. Model with mathematics.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5. Use appropriate tools strategically.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6. Attend to precision.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7. Look for and make use of structure.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8. Look for and express regularity in repeated reasoning.</a:t>
            </a:r>
            <a:endParaRPr lang="en-US" sz="2000" dirty="0"/>
          </a:p>
          <a:p>
            <a:pPr marL="0" indent="0" algn="ctr">
              <a:buNone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Your Venn Changed?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Take a look at your Venn from the beginning of the session.  </a:t>
            </a:r>
          </a:p>
          <a:p>
            <a:pPr marL="0" indent="0" algn="ctr">
              <a:buNone/>
            </a:pPr>
            <a:r>
              <a:rPr lang="en-US" sz="3200" dirty="0"/>
              <a:t>Has your Venn changed at all?</a:t>
            </a:r>
          </a:p>
          <a:p>
            <a:pPr marL="0" indent="0" algn="ctr">
              <a:buNone/>
            </a:pPr>
            <a:r>
              <a:rPr lang="en-US" sz="3200" dirty="0"/>
              <a:t>How so?</a:t>
            </a:r>
          </a:p>
          <a:p>
            <a:pPr marL="0" indent="0" algn="ctr">
              <a:buNone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719E-3C8B-4BD3-BC0B-B4D497E8903D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 descr="Get ConnectEd logo.png"/>
          <p:cNvPicPr>
            <a:picLocks noChangeAspect="1"/>
          </p:cNvPicPr>
          <p:nvPr/>
        </p:nvPicPr>
        <p:blipFill>
          <a:blip r:embed="rId3" cstate="screen"/>
          <a:srcRect b="12506"/>
          <a:stretch>
            <a:fillRect/>
          </a:stretch>
        </p:blipFill>
        <p:spPr>
          <a:xfrm>
            <a:off x="2602988" y="1109469"/>
            <a:ext cx="3938024" cy="4058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3626" y="2494723"/>
            <a:ext cx="39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5452" y="5334000"/>
            <a:ext cx="4383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31F73"/>
                </a:solidFill>
              </a:rPr>
              <a:t>www.ConnectEdCalifornia.org</a:t>
            </a:r>
          </a:p>
          <a:p>
            <a:pPr algn="ctr"/>
            <a:endParaRPr lang="en-US" sz="2400" b="1" dirty="0">
              <a:solidFill>
                <a:srgbClr val="031F73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31F73"/>
                </a:solidFill>
              </a:rPr>
              <a:t>kiwasaki@connectedcalifornia.org</a:t>
            </a:r>
          </a:p>
          <a:p>
            <a:pPr algn="ctr"/>
            <a:r>
              <a:rPr lang="en-US" sz="2000" b="1" dirty="0" smtClean="0">
                <a:solidFill>
                  <a:srgbClr val="031F73"/>
                </a:solidFill>
              </a:rPr>
              <a:t>psunho@connectedcalifornia.org</a:t>
            </a:r>
            <a:endParaRPr lang="en-US" sz="2000" b="1" dirty="0">
              <a:solidFill>
                <a:srgbClr val="031F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81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Here Is In a Linked Learning Pathway?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600204"/>
            <a:ext cx="8412479" cy="4756149"/>
          </a:xfrm>
        </p:spPr>
        <p:txBody>
          <a:bodyPr/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Please raise your hand if you are in a Linked Learning Pathway.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200" y="2286000"/>
            <a:ext cx="4267200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1775" indent="-2317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25" indent="-277813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36538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>
                  <a:lumMod val="75000"/>
                </a:schemeClr>
              </a:buClr>
            </a:pPr>
            <a:endParaRPr lang="en-US" sz="3200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953000" y="2341098"/>
            <a:ext cx="3733800" cy="41359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7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of Linked Learning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Frutiger LT Std 65 Bold" charset="0"/>
              </a:rPr>
              <a:t>A comprehensive four-year </a:t>
            </a:r>
            <a:b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Frutiger LT Std 65 Bold" charset="0"/>
              </a:rPr>
            </a:b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Frutiger LT Std 65 Bold" charset="0"/>
              </a:rPr>
              <a:t>program of study integrating:</a:t>
            </a:r>
          </a:p>
          <a:p>
            <a:r>
              <a:rPr lang="en-US" dirty="0" smtClean="0">
                <a:sym typeface="Calibri" charset="0"/>
              </a:rPr>
              <a:t>Rigorous academics</a:t>
            </a:r>
          </a:p>
          <a:p>
            <a:r>
              <a:rPr lang="en-US" dirty="0" smtClean="0">
                <a:sym typeface="Calibri" charset="0"/>
              </a:rPr>
              <a:t>Real-world technical skills</a:t>
            </a:r>
          </a:p>
          <a:p>
            <a:r>
              <a:rPr lang="en-US" dirty="0" smtClean="0">
                <a:sym typeface="Calibri" charset="0"/>
              </a:rPr>
              <a:t>Work-based learning</a:t>
            </a:r>
          </a:p>
          <a:p>
            <a:r>
              <a:rPr lang="en-US" dirty="0" smtClean="0">
                <a:sym typeface="Calibri" charset="0"/>
              </a:rPr>
              <a:t>Personalized supports</a:t>
            </a:r>
          </a:p>
        </p:txBody>
      </p:sp>
      <p:pic>
        <p:nvPicPr>
          <p:cNvPr id="14" name="Picture 13" descr="LLlogo_v_tagline_cmyk.jpg"/>
          <p:cNvPicPr>
            <a:picLocks noChangeAspect="1"/>
          </p:cNvPicPr>
          <p:nvPr/>
        </p:nvPicPr>
        <p:blipFill>
          <a:blip r:embed="rId3" cstate="print"/>
          <a:srcRect r="2204" b="15178"/>
          <a:stretch>
            <a:fillRect/>
          </a:stretch>
        </p:blipFill>
        <p:spPr>
          <a:xfrm>
            <a:off x="5244328" y="2867746"/>
            <a:ext cx="3432128" cy="136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82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EEB8-713A-4609-95C9-1480CC2FD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Pathway Features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spcAft>
                <a:spcPts val="500"/>
              </a:spcAft>
              <a:buClr>
                <a:srgbClr val="E37222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Utilize pathway </a:t>
            </a:r>
            <a:r>
              <a:rPr lang="en-US" sz="2400" b="1" dirty="0" smtClean="0">
                <a:solidFill>
                  <a:srgbClr val="E37222"/>
                </a:solidFill>
              </a:rPr>
              <a:t>student learning outcomes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to guide and align assessment, curriculum,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and instruction</a:t>
            </a:r>
          </a:p>
          <a:p>
            <a:pPr marL="228600" indent="-228600">
              <a:spcAft>
                <a:spcPts val="500"/>
              </a:spcAft>
              <a:buClr>
                <a:srgbClr val="E37222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Blend</a:t>
            </a:r>
            <a:r>
              <a:rPr lang="en-US" sz="2400" b="1" dirty="0" smtClean="0">
                <a:solidFill>
                  <a:srgbClr val="E37222"/>
                </a:solidFill>
              </a:rPr>
              <a:t> academic and career-themed</a:t>
            </a:r>
            <a:br>
              <a:rPr lang="en-US" sz="2400" b="1" dirty="0" smtClean="0">
                <a:solidFill>
                  <a:srgbClr val="E37222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course content through rigorous and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relevant standards-aligned projects</a:t>
            </a:r>
          </a:p>
          <a:p>
            <a:pPr marL="228600" indent="-228600">
              <a:spcAft>
                <a:spcPts val="500"/>
              </a:spcAft>
              <a:buClr>
                <a:srgbClr val="E37222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Students learn in </a:t>
            </a:r>
            <a:r>
              <a:rPr lang="en-US" sz="2400" b="1" dirty="0" smtClean="0">
                <a:solidFill>
                  <a:srgbClr val="F17A34"/>
                </a:solidFill>
              </a:rPr>
              <a:t>cohorts</a:t>
            </a:r>
            <a:r>
              <a:rPr lang="en-US" sz="2400" dirty="0" smtClean="0">
                <a:solidFill>
                  <a:prstClr val="black"/>
                </a:solidFill>
              </a:rPr>
              <a:t>; teachers use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b="1" dirty="0" smtClean="0">
                <a:solidFill>
                  <a:srgbClr val="F17A34"/>
                </a:solidFill>
              </a:rPr>
              <a:t>common planning time</a:t>
            </a:r>
          </a:p>
          <a:p>
            <a:pPr marL="228600" indent="-228600">
              <a:spcAft>
                <a:spcPts val="500"/>
              </a:spcAft>
              <a:buClr>
                <a:srgbClr val="E37222"/>
              </a:buClr>
            </a:pPr>
            <a:r>
              <a:rPr lang="en-US" sz="2400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t>Provide learning </a:t>
            </a:r>
            <a:r>
              <a:rPr lang="en-US" sz="2400" b="1" dirty="0" smtClean="0">
                <a:solidFill>
                  <a:srgbClr val="E37222"/>
                </a:solidFill>
                <a:ea typeface="ヒラギノ角ゴ Pro W3"/>
                <a:cs typeface="ヒラギノ角ゴ Pro W3"/>
              </a:rPr>
              <a:t>beyond the classroom </a:t>
            </a:r>
            <a:r>
              <a:rPr lang="en-US" sz="2400" dirty="0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t>and the school day</a:t>
            </a:r>
          </a:p>
          <a:p>
            <a:pPr marL="228600" indent="-228600">
              <a:spcAft>
                <a:spcPts val="500"/>
              </a:spcAft>
              <a:buClr>
                <a:srgbClr val="E37222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Offer </a:t>
            </a:r>
            <a:r>
              <a:rPr lang="en-US" sz="2400" b="1" dirty="0" smtClean="0">
                <a:solidFill>
                  <a:srgbClr val="E37222"/>
                </a:solidFill>
              </a:rPr>
              <a:t>dual-enrollment and dual-credit with college institutions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pic>
        <p:nvPicPr>
          <p:cNvPr id="7" name="Picture 6" descr="Forensics with gold r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2439" y="1642099"/>
            <a:ext cx="2430677" cy="2423160"/>
          </a:xfrm>
          <a:prstGeom prst="rect">
            <a:avLst/>
          </a:prstGeom>
          <a:ln>
            <a:noFill/>
          </a:ln>
          <a:effectLst>
            <a:outerShdw blurRad="152400" dist="12700" dir="324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8346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Objectives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1" y="2057400"/>
            <a:ext cx="8336280" cy="4298953"/>
          </a:xfrm>
        </p:spPr>
        <p:txBody>
          <a:bodyPr/>
          <a:lstStyle/>
          <a:p>
            <a:pPr>
              <a:spcAft>
                <a:spcPts val="2400"/>
              </a:spcAft>
              <a:buClr>
                <a:schemeClr val="accent3">
                  <a:lumMod val="75000"/>
                </a:schemeClr>
              </a:buClr>
            </a:pPr>
            <a:r>
              <a:rPr lang="en-US" sz="3200" dirty="0" smtClean="0"/>
              <a:t>Explore the Venn of Common Core Math and Project-Based Learning in a Linked Learning context</a:t>
            </a:r>
            <a:endParaRPr lang="en-US" sz="3200" dirty="0"/>
          </a:p>
          <a:p>
            <a:pPr>
              <a:spcAft>
                <a:spcPts val="2400"/>
              </a:spcAft>
              <a:buClr>
                <a:schemeClr val="accent3">
                  <a:lumMod val="75000"/>
                </a:schemeClr>
              </a:buClr>
            </a:pPr>
            <a:r>
              <a:rPr lang="en-US" sz="3200" dirty="0" smtClean="0"/>
              <a:t>Explore how Project-Based Learning in a Linked Learning Context enhances students’ understanding of mathematical content and practices from the CCSS-M</a:t>
            </a:r>
          </a:p>
          <a:p>
            <a:pPr>
              <a:spcAft>
                <a:spcPts val="2400"/>
              </a:spcAft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/>
              <a:t>What’s Your Venn?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dirty="0" err="1" smtClean="0"/>
              <a:t>ConnectEd’s</a:t>
            </a:r>
            <a:r>
              <a:rPr lang="en-US" dirty="0" smtClean="0"/>
              <a:t> PBL-based Math Curriculum 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/>
              <a:t>Focus on One Unit and Project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/>
              <a:t>Discuss Links to CCSS-M Standards and Practices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/>
              <a:t>Share out</a:t>
            </a:r>
            <a:endParaRPr lang="en-US" dirty="0"/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/>
              <a:t>What’s Your Venn?</a:t>
            </a:r>
          </a:p>
          <a:p>
            <a:pPr marL="514350" indent="-51435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/>
              <a:t>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Your Venn?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accent3">
                  <a:lumMod val="75000"/>
                </a:schemeClr>
              </a:buClr>
              <a:buNone/>
            </a:pPr>
            <a:r>
              <a:rPr lang="en-US" sz="3600" dirty="0" smtClean="0"/>
              <a:t>Please draw what your Venn between Math PBL and CCSS-M is and explain why.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www.thereligionteacher.com/wp-content/uploads/2011/10/blank-venn-diagr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3429000"/>
            <a:ext cx="4111625" cy="22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8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ConnectEd’s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PBL Math Curriculum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chemeClr val="accent3">
                  <a:lumMod val="75000"/>
                </a:schemeClr>
              </a:buClr>
              <a:buNone/>
            </a:pPr>
            <a:r>
              <a:rPr lang="en-US" sz="4000" dirty="0" smtClean="0"/>
              <a:t>ConnectEd developed 10 pre-algebra and algebra project-based and problem-based units in order to support engineering pathway students in mathematics.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F49B-0F0E-EA41-9936-CAA3953541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onnectEd PP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31F73"/>
      </a:accent1>
      <a:accent2>
        <a:srgbClr val="A8B400"/>
      </a:accent2>
      <a:accent3>
        <a:srgbClr val="E37222"/>
      </a:accent3>
      <a:accent4>
        <a:srgbClr val="FFC550"/>
      </a:accent4>
      <a:accent5>
        <a:srgbClr val="91C9ED"/>
      </a:accent5>
      <a:accent6>
        <a:srgbClr val="9093CE"/>
      </a:accent6>
      <a:hlink>
        <a:srgbClr val="7E8700"/>
      </a:hlink>
      <a:folHlink>
        <a:srgbClr val="7E8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onnectEd_v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31F73"/>
      </a:accent1>
      <a:accent2>
        <a:srgbClr val="A8B400"/>
      </a:accent2>
      <a:accent3>
        <a:srgbClr val="E37222"/>
      </a:accent3>
      <a:accent4>
        <a:srgbClr val="98C6EA"/>
      </a:accent4>
      <a:accent5>
        <a:srgbClr val="009FDA"/>
      </a:accent5>
      <a:accent6>
        <a:srgbClr val="9093CE"/>
      </a:accent6>
      <a:hlink>
        <a:srgbClr val="B7621B"/>
      </a:hlink>
      <a:folHlink>
        <a:srgbClr val="AAC9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4517</TotalTime>
  <Words>2469</Words>
  <Application>Microsoft Office PowerPoint</Application>
  <PresentationFormat>On-screen Show (4:3)</PresentationFormat>
  <Paragraphs>338</Paragraphs>
  <Slides>28</Slides>
  <Notes>22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1_Office Theme</vt:lpstr>
      <vt:lpstr>2_Office Theme</vt:lpstr>
      <vt:lpstr>Educating for Careers 2014 Math Project-Based Learning and the Common Core:         Intersection, Union, or Empty Set? </vt:lpstr>
      <vt:lpstr>Who’s Here?</vt:lpstr>
      <vt:lpstr>Who Here Is In a Linked Learning Pathway?</vt:lpstr>
      <vt:lpstr>Components of Linked Learning</vt:lpstr>
      <vt:lpstr>Common Pathway Features</vt:lpstr>
      <vt:lpstr>Session Objectives</vt:lpstr>
      <vt:lpstr>Agenda</vt:lpstr>
      <vt:lpstr>What’s Your Venn?</vt:lpstr>
      <vt:lpstr>ConnectEd’s PBL Math Curriculum</vt:lpstr>
      <vt:lpstr>ConnectEd’s PBL Math Curriculum</vt:lpstr>
      <vt:lpstr>ConnectEd’s PBL Math Curriculum</vt:lpstr>
      <vt:lpstr>ConnectEd’s PBL Math Curriculum</vt:lpstr>
      <vt:lpstr>Experiential Project from “The Catapult Game”</vt:lpstr>
      <vt:lpstr>Experiential Project from “The Catapult Game”</vt:lpstr>
      <vt:lpstr>Experiential Project from “The Catapult Game”</vt:lpstr>
      <vt:lpstr>Where’s the Math?</vt:lpstr>
      <vt:lpstr>Catapult Game Unit Overview</vt:lpstr>
      <vt:lpstr>Lesson 1 Overview:   Multiplying Binomials and Finding Area</vt:lpstr>
      <vt:lpstr>Lesson 2 Overview: Graphs of Equations in Factored Form</vt:lpstr>
      <vt:lpstr>Graphs of Equations in Factored Form</vt:lpstr>
      <vt:lpstr>Lesson 3 Overview: Factoring</vt:lpstr>
      <vt:lpstr>Lesson 4.2  Factoring Doesn’t Always Work </vt:lpstr>
      <vt:lpstr>Lesson 4.2  Factoring Doesn’t Always Work</vt:lpstr>
      <vt:lpstr>Lessons 4.4  Analyze the Catapult Part 2</vt:lpstr>
      <vt:lpstr>Lesson 5 Playing the Catapult Game Virtually</vt:lpstr>
      <vt:lpstr>Standards of Mathematical Practice</vt:lpstr>
      <vt:lpstr>Has Your Venn Changed?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 Leadership Institute Integrating the Common Core and Linked Learning</dc:title>
  <dc:creator>Pier Sun Ho</dc:creator>
  <cp:lastModifiedBy>Alexandra Sizemore-Smale</cp:lastModifiedBy>
  <cp:revision>194</cp:revision>
  <dcterms:created xsi:type="dcterms:W3CDTF">2013-09-27T23:34:50Z</dcterms:created>
  <dcterms:modified xsi:type="dcterms:W3CDTF">2014-03-01T01:13:42Z</dcterms:modified>
</cp:coreProperties>
</file>